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70" r:id="rId13"/>
    <p:sldId id="269" r:id="rId14"/>
    <p:sldId id="262" r:id="rId15"/>
    <p:sldId id="271" r:id="rId16"/>
  </p:sldIdLst>
  <p:sldSz cx="18288000" cy="10287000"/>
  <p:notesSz cx="6858000" cy="9144000"/>
  <p:embeddedFontLst>
    <p:embeddedFont>
      <p:font typeface="Agrandir Medium" pitchFamily="2" charset="77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609" autoAdjust="0"/>
  </p:normalViewPr>
  <p:slideViewPr>
    <p:cSldViewPr>
      <p:cViewPr>
        <p:scale>
          <a:sx n="84" d="100"/>
          <a:sy n="84" d="100"/>
        </p:scale>
        <p:origin x="48" y="-4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085033">
            <a:off x="-5385991" y="-1473249"/>
            <a:ext cx="4611421" cy="4681646"/>
          </a:xfrm>
          <a:custGeom>
            <a:avLst/>
            <a:gdLst/>
            <a:ahLst/>
            <a:cxnLst/>
            <a:rect l="l" t="t" r="r" b="b"/>
            <a:pathLst>
              <a:path w="4611421" h="4681646">
                <a:moveTo>
                  <a:pt x="0" y="0"/>
                </a:moveTo>
                <a:lnTo>
                  <a:pt x="4611421" y="0"/>
                </a:lnTo>
                <a:lnTo>
                  <a:pt x="4611421" y="4681646"/>
                </a:lnTo>
                <a:lnTo>
                  <a:pt x="0" y="46816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477094">
            <a:off x="14533034" y="-1159226"/>
            <a:ext cx="6182663" cy="7587962"/>
          </a:xfrm>
          <a:custGeom>
            <a:avLst/>
            <a:gdLst/>
            <a:ahLst/>
            <a:cxnLst/>
            <a:rect l="l" t="t" r="r" b="b"/>
            <a:pathLst>
              <a:path w="7555167" h="7404064">
                <a:moveTo>
                  <a:pt x="0" y="0"/>
                </a:moveTo>
                <a:lnTo>
                  <a:pt x="7555167" y="0"/>
                </a:lnTo>
                <a:lnTo>
                  <a:pt x="7555167" y="7404064"/>
                </a:lnTo>
                <a:lnTo>
                  <a:pt x="0" y="74040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359231">
            <a:off x="16114362" y="6172335"/>
            <a:ext cx="5127146" cy="5285718"/>
          </a:xfrm>
          <a:custGeom>
            <a:avLst/>
            <a:gdLst/>
            <a:ahLst/>
            <a:cxnLst/>
            <a:rect l="l" t="t" r="r" b="b"/>
            <a:pathLst>
              <a:path w="5127146" h="5285718">
                <a:moveTo>
                  <a:pt x="0" y="0"/>
                </a:moveTo>
                <a:lnTo>
                  <a:pt x="5127146" y="0"/>
                </a:lnTo>
                <a:lnTo>
                  <a:pt x="5127146" y="5285718"/>
                </a:lnTo>
                <a:lnTo>
                  <a:pt x="0" y="52857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-1143000" y="3990015"/>
            <a:ext cx="17959188" cy="175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4400" indent="457200" rtl="0">
              <a:spcBef>
                <a:spcPts val="0"/>
              </a:spcBef>
              <a:spcAft>
                <a:spcPts val="0"/>
              </a:spcAft>
            </a:pPr>
            <a:r>
              <a:rPr lang="en-US" sz="5400" b="1" i="0" u="none" strike="noStrike" dirty="0">
                <a:solidFill>
                  <a:srgbClr val="1B1B1B"/>
                </a:solidFill>
                <a:effectLst/>
                <a:latin typeface="Times New Roman" panose="02020603050405020304" pitchFamily="18" charset="0"/>
              </a:rPr>
              <a:t>USA Market Insights: Consumer Shopping Behavior</a:t>
            </a:r>
            <a:endParaRPr lang="en-US" sz="5400" b="1" dirty="0">
              <a:effectLst/>
            </a:endParaRPr>
          </a:p>
          <a:p>
            <a:pPr algn="ctr"/>
            <a:r>
              <a:rPr lang="en-US" sz="6000" b="0" i="1" u="none" strike="noStrike" dirty="0">
                <a:solidFill>
                  <a:srgbClr val="5F6368"/>
                </a:solidFill>
                <a:effectLst/>
                <a:latin typeface="Times New Roman" panose="02020603050405020304" pitchFamily="18" charset="0"/>
              </a:rPr>
              <a:t>       </a:t>
            </a:r>
            <a:r>
              <a:rPr lang="en-US" sz="6000" b="0" i="1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</a:rPr>
              <a:t>Trends in Online Shopping Transactions</a:t>
            </a:r>
            <a:endParaRPr lang="en-US" sz="6000" dirty="0">
              <a:solidFill>
                <a:srgbClr val="000000"/>
              </a:solidFill>
              <a:latin typeface="Agrandir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57200" y="9334500"/>
            <a:ext cx="358140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DATA230 : Data Visualization </a:t>
            </a:r>
            <a:endParaRPr lang="en-US" sz="2000" b="0" dirty="0">
              <a:effectLst/>
            </a:endParaRPr>
          </a:p>
          <a:p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Dr. Andrew Bond</a:t>
            </a:r>
            <a:endParaRPr lang="en-US" sz="2000" dirty="0">
              <a:solidFill>
                <a:srgbClr val="000000"/>
              </a:solidFill>
              <a:latin typeface="Robot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B81872-F6B7-1034-E415-6A11335810B4}"/>
              </a:ext>
            </a:extLst>
          </p:cNvPr>
          <p:cNvSpPr txBox="1"/>
          <p:nvPr/>
        </p:nvSpPr>
        <p:spPr>
          <a:xfrm>
            <a:off x="426720" y="8645917"/>
            <a:ext cx="39166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Rohini Sidharth Kulkarni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B7E6EA-572C-8914-1CB3-1CC86FF89705}"/>
              </a:ext>
            </a:extLst>
          </p:cNvPr>
          <p:cNvSpPr txBox="1"/>
          <p:nvPr/>
        </p:nvSpPr>
        <p:spPr>
          <a:xfrm>
            <a:off x="2392680" y="9144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053507F-AC09-B1B7-F974-7FC1B45C78C2}"/>
              </a:ext>
            </a:extLst>
          </p:cNvPr>
          <p:cNvSpPr txBox="1"/>
          <p:nvPr/>
        </p:nvSpPr>
        <p:spPr>
          <a:xfrm>
            <a:off x="4038600" y="38100"/>
            <a:ext cx="9144000" cy="1031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ts val="7650"/>
              </a:lnSpc>
            </a:pPr>
            <a:r>
              <a:rPr lang="en-US" sz="6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Interactive Dashboard </a:t>
            </a:r>
            <a:endParaRPr lang="en-US" sz="6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7C69BB9-5BF2-0956-7A74-56A073AB4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9300" y="1181100"/>
            <a:ext cx="14249400" cy="8928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561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053507F-AC09-B1B7-F974-7FC1B45C78C2}"/>
              </a:ext>
            </a:extLst>
          </p:cNvPr>
          <p:cNvSpPr txBox="1"/>
          <p:nvPr/>
        </p:nvSpPr>
        <p:spPr>
          <a:xfrm>
            <a:off x="2362200" y="38100"/>
            <a:ext cx="13220700" cy="10132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ts val="7650"/>
              </a:lnSpc>
            </a:pP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Tableau Public Interactive Dashboard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3BC489-1750-02DC-AE42-92BE19A65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1257300"/>
            <a:ext cx="14592300" cy="891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1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053507F-AC09-B1B7-F974-7FC1B45C78C2}"/>
              </a:ext>
            </a:extLst>
          </p:cNvPr>
          <p:cNvSpPr txBox="1"/>
          <p:nvPr/>
        </p:nvSpPr>
        <p:spPr>
          <a:xfrm>
            <a:off x="2362200" y="38100"/>
            <a:ext cx="13220700" cy="10132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ts val="7650"/>
              </a:lnSpc>
            </a:pP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 Story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7123257-3BDF-ACF6-65EF-0DCC41F82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720" y="1051326"/>
            <a:ext cx="14020800" cy="9067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2160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053507F-AC09-B1B7-F974-7FC1B45C78C2}"/>
              </a:ext>
            </a:extLst>
          </p:cNvPr>
          <p:cNvSpPr txBox="1"/>
          <p:nvPr/>
        </p:nvSpPr>
        <p:spPr>
          <a:xfrm>
            <a:off x="2362200" y="38100"/>
            <a:ext cx="13220700" cy="10132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ts val="7650"/>
              </a:lnSpc>
            </a:pP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Tableau Public Interactive Story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EB3840-A6BF-E9F0-CFD5-515D5500B6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55" y="1181100"/>
            <a:ext cx="16130889" cy="889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881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rot="7840426">
            <a:off x="14008136" y="-2442252"/>
            <a:ext cx="11124307" cy="10901821"/>
          </a:xfrm>
          <a:custGeom>
            <a:avLst/>
            <a:gdLst/>
            <a:ahLst/>
            <a:cxnLst/>
            <a:rect l="l" t="t" r="r" b="b"/>
            <a:pathLst>
              <a:path w="11124307" h="10901821">
                <a:moveTo>
                  <a:pt x="0" y="0"/>
                </a:moveTo>
                <a:lnTo>
                  <a:pt x="11124307" y="0"/>
                </a:lnTo>
                <a:lnTo>
                  <a:pt x="11124307" y="10901821"/>
                </a:lnTo>
                <a:lnTo>
                  <a:pt x="0" y="10901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FAB0EA-9C42-97B5-B747-ACD4812FAD65}"/>
              </a:ext>
            </a:extLst>
          </p:cNvPr>
          <p:cNvSpPr txBox="1"/>
          <p:nvPr/>
        </p:nvSpPr>
        <p:spPr>
          <a:xfrm>
            <a:off x="15240" y="2019568"/>
            <a:ext cx="163068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E10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Longitudinal Trends: Analyze spending patterns over time to identify trends, economic impacts on consumer behavior, and shifts in preferences. Use these insights to inform strategic planning and forecasting.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4000" dirty="0">
              <a:solidFill>
                <a:srgbClr val="0E101A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E10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Subcategory Detailing: Analyze product subcategories and identify top-selling items to improve inventory control and targeted marketing.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4000" dirty="0">
              <a:solidFill>
                <a:srgbClr val="0E101A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E10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 Segmentation Deep Dive: Use advanced analytics with behavioral and psychographic data to segment customers for personalized marketing and product development.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241EAA-423C-FFDA-F8AB-17AF94FBBC3B}"/>
              </a:ext>
            </a:extLst>
          </p:cNvPr>
          <p:cNvSpPr txBox="1"/>
          <p:nvPr/>
        </p:nvSpPr>
        <p:spPr>
          <a:xfrm>
            <a:off x="4267200" y="190500"/>
            <a:ext cx="5715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6000" b="1" dirty="0">
                <a:solidFill>
                  <a:srgbClr val="0E10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Analysis</a:t>
            </a:r>
            <a:endParaRPr lang="en-US" sz="6000" b="1" dirty="0">
              <a:solidFill>
                <a:srgbClr val="0E101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rot="7840426">
            <a:off x="14008136" y="-2442252"/>
            <a:ext cx="11124307" cy="10901821"/>
          </a:xfrm>
          <a:custGeom>
            <a:avLst/>
            <a:gdLst/>
            <a:ahLst/>
            <a:cxnLst/>
            <a:rect l="l" t="t" r="r" b="b"/>
            <a:pathLst>
              <a:path w="11124307" h="10901821">
                <a:moveTo>
                  <a:pt x="0" y="0"/>
                </a:moveTo>
                <a:lnTo>
                  <a:pt x="11124307" y="0"/>
                </a:lnTo>
                <a:lnTo>
                  <a:pt x="11124307" y="10901821"/>
                </a:lnTo>
                <a:lnTo>
                  <a:pt x="0" y="10901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241EAA-423C-FFDA-F8AB-17AF94FBBC3B}"/>
              </a:ext>
            </a:extLst>
          </p:cNvPr>
          <p:cNvSpPr txBox="1"/>
          <p:nvPr/>
        </p:nvSpPr>
        <p:spPr>
          <a:xfrm>
            <a:off x="4114800" y="3008658"/>
            <a:ext cx="883920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9600" b="1" dirty="0">
                <a:solidFill>
                  <a:srgbClr val="0E10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  <a:endParaRPr lang="en-US" sz="9600" b="1" dirty="0">
              <a:solidFill>
                <a:srgbClr val="0E101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reeform 5">
            <a:extLst>
              <a:ext uri="{FF2B5EF4-FFF2-40B4-BE49-F238E27FC236}">
                <a16:creationId xmlns:a16="http://schemas.microsoft.com/office/drawing/2014/main" id="{F3F61AB7-8058-B9F8-E5FE-FDB097CA6507}"/>
              </a:ext>
            </a:extLst>
          </p:cNvPr>
          <p:cNvSpPr/>
          <p:nvPr/>
        </p:nvSpPr>
        <p:spPr>
          <a:xfrm rot="7840426">
            <a:off x="-6718263" y="3196546"/>
            <a:ext cx="11124307" cy="10901821"/>
          </a:xfrm>
          <a:custGeom>
            <a:avLst/>
            <a:gdLst/>
            <a:ahLst/>
            <a:cxnLst/>
            <a:rect l="l" t="t" r="r" b="b"/>
            <a:pathLst>
              <a:path w="11124307" h="10901821">
                <a:moveTo>
                  <a:pt x="0" y="0"/>
                </a:moveTo>
                <a:lnTo>
                  <a:pt x="11124307" y="0"/>
                </a:lnTo>
                <a:lnTo>
                  <a:pt x="11124307" y="10901821"/>
                </a:lnTo>
                <a:lnTo>
                  <a:pt x="0" y="10901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184654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513054">
            <a:off x="15600869" y="6266369"/>
            <a:ext cx="5001484" cy="5001484"/>
          </a:xfrm>
          <a:custGeom>
            <a:avLst/>
            <a:gdLst/>
            <a:ahLst/>
            <a:cxnLst/>
            <a:rect l="l" t="t" r="r" b="b"/>
            <a:pathLst>
              <a:path w="5001484" h="5001484">
                <a:moveTo>
                  <a:pt x="0" y="0"/>
                </a:moveTo>
                <a:lnTo>
                  <a:pt x="5001484" y="0"/>
                </a:lnTo>
                <a:lnTo>
                  <a:pt x="5001484" y="5001484"/>
                </a:lnTo>
                <a:lnTo>
                  <a:pt x="0" y="50014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7780573">
            <a:off x="13597069" y="-2401620"/>
            <a:ext cx="4623117" cy="4803238"/>
          </a:xfrm>
          <a:custGeom>
            <a:avLst/>
            <a:gdLst/>
            <a:ahLst/>
            <a:cxnLst/>
            <a:rect l="l" t="t" r="r" b="b"/>
            <a:pathLst>
              <a:path w="4623117" h="4803238">
                <a:moveTo>
                  <a:pt x="0" y="0"/>
                </a:moveTo>
                <a:lnTo>
                  <a:pt x="4623116" y="0"/>
                </a:lnTo>
                <a:lnTo>
                  <a:pt x="4623116" y="4803238"/>
                </a:lnTo>
                <a:lnTo>
                  <a:pt x="0" y="4803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8180666">
            <a:off x="-2979474" y="-2247509"/>
            <a:ext cx="5078894" cy="4977316"/>
          </a:xfrm>
          <a:custGeom>
            <a:avLst/>
            <a:gdLst/>
            <a:ahLst/>
            <a:cxnLst/>
            <a:rect l="l" t="t" r="r" b="b"/>
            <a:pathLst>
              <a:path w="5078894" h="4977316">
                <a:moveTo>
                  <a:pt x="0" y="0"/>
                </a:moveTo>
                <a:lnTo>
                  <a:pt x="5078894" y="0"/>
                </a:lnTo>
                <a:lnTo>
                  <a:pt x="5078894" y="4977316"/>
                </a:lnTo>
                <a:lnTo>
                  <a:pt x="0" y="49773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121DC00-0D7E-14AC-2328-DFE20D395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12" y="1666875"/>
            <a:ext cx="9155375" cy="786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D82C09-A935-91FE-9D05-C8D8E3C393B1}"/>
              </a:ext>
            </a:extLst>
          </p:cNvPr>
          <p:cNvSpPr txBox="1"/>
          <p:nvPr/>
        </p:nvSpPr>
        <p:spPr>
          <a:xfrm>
            <a:off x="3581400" y="241149"/>
            <a:ext cx="9448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51F4C56-A56B-22EF-C80F-AF10ADEA4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4967" y="2552700"/>
            <a:ext cx="5393180" cy="48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377585">
            <a:off x="247668" y="-3173685"/>
            <a:ext cx="5086935" cy="5354668"/>
          </a:xfrm>
          <a:custGeom>
            <a:avLst/>
            <a:gdLst/>
            <a:ahLst/>
            <a:cxnLst/>
            <a:rect l="l" t="t" r="r" b="b"/>
            <a:pathLst>
              <a:path w="5086935" h="5354668">
                <a:moveTo>
                  <a:pt x="0" y="0"/>
                </a:moveTo>
                <a:lnTo>
                  <a:pt x="5086935" y="0"/>
                </a:lnTo>
                <a:lnTo>
                  <a:pt x="5086935" y="5354669"/>
                </a:lnTo>
                <a:lnTo>
                  <a:pt x="0" y="53546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848058" flipH="1">
            <a:off x="-1230705" y="5741596"/>
            <a:ext cx="5591726" cy="5591726"/>
          </a:xfrm>
          <a:custGeom>
            <a:avLst/>
            <a:gdLst/>
            <a:ahLst/>
            <a:cxnLst/>
            <a:rect l="l" t="t" r="r" b="b"/>
            <a:pathLst>
              <a:path w="5591726" h="5591726">
                <a:moveTo>
                  <a:pt x="5591726" y="0"/>
                </a:moveTo>
                <a:lnTo>
                  <a:pt x="0" y="0"/>
                </a:lnTo>
                <a:lnTo>
                  <a:pt x="0" y="5591726"/>
                </a:lnTo>
                <a:lnTo>
                  <a:pt x="5591726" y="5591726"/>
                </a:lnTo>
                <a:lnTo>
                  <a:pt x="559172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237885">
            <a:off x="-3454751" y="539058"/>
            <a:ext cx="4845957" cy="5061052"/>
          </a:xfrm>
          <a:custGeom>
            <a:avLst/>
            <a:gdLst/>
            <a:ahLst/>
            <a:cxnLst/>
            <a:rect l="l" t="t" r="r" b="b"/>
            <a:pathLst>
              <a:path w="4845957" h="5061052">
                <a:moveTo>
                  <a:pt x="0" y="0"/>
                </a:moveTo>
                <a:lnTo>
                  <a:pt x="4845958" y="0"/>
                </a:lnTo>
                <a:lnTo>
                  <a:pt x="4845958" y="5061052"/>
                </a:lnTo>
                <a:lnTo>
                  <a:pt x="0" y="50610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D4943C-5EB0-D871-3693-29641A9709FB}"/>
              </a:ext>
            </a:extLst>
          </p:cNvPr>
          <p:cNvSpPr txBox="1"/>
          <p:nvPr/>
        </p:nvSpPr>
        <p:spPr>
          <a:xfrm>
            <a:off x="5233436" y="495300"/>
            <a:ext cx="13030200" cy="877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Overview</a:t>
            </a:r>
          </a:p>
          <a:p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dataset covers a wide range of transactions, providing a detailed insight into consumer behavior across various product types, payment methods, and shopping frequencies.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 spans a full calendar year, allowing for a better understanding of how consumer spending habits change seasonally and how these patterns can help inform yearly retail strategies.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3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includes different product categories such as Clothing, Footwear, Accessories, and Outerwear, enabling an analysis of preferences and trends across different segments of the retail market.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8650" y="-628650"/>
            <a:ext cx="9258300" cy="285558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1163" y="8075839"/>
            <a:ext cx="9258300" cy="28555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442C5E-42DA-DB2F-9029-316AFFE5034E}"/>
              </a:ext>
            </a:extLst>
          </p:cNvPr>
          <p:cNvSpPr txBox="1"/>
          <p:nvPr/>
        </p:nvSpPr>
        <p:spPr>
          <a:xfrm>
            <a:off x="1066800" y="1943101"/>
            <a:ext cx="168402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analysis of consumer spending behavior reveals significant fluctuations across seasons, with Winter and Summer showing higher purchase volumes.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Consumers have distinct preferences for payment methods that align with their purchase frequency.</a:t>
            </a:r>
          </a:p>
          <a:p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enhance the shopping experience, it is advisable to emphasize flexible payment options and streamline the checkout process for popular methods such as Credit/Debit Cards and PayPal.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and location are key factors that influence purchase behavior, with specific demographic groups favoring certain products.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9F9787-E320-0019-B46F-DE2288A052B9}"/>
              </a:ext>
            </a:extLst>
          </p:cNvPr>
          <p:cNvSpPr txBox="1"/>
          <p:nvPr/>
        </p:nvSpPr>
        <p:spPr>
          <a:xfrm>
            <a:off x="8168640" y="429811"/>
            <a:ext cx="97383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Summary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7800" y="342900"/>
            <a:ext cx="14097000" cy="9858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650"/>
              </a:lnSpc>
            </a:pPr>
            <a:r>
              <a:rPr lang="en-US" sz="66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Seasonal Trends</a:t>
            </a:r>
            <a:endParaRPr lang="en-US" sz="6375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5AFE48C-045E-1668-E23D-52F98A578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409700"/>
            <a:ext cx="12954000" cy="792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602D5D4-6007-A73A-3281-CC3E4A90E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156616"/>
            <a:ext cx="13182600" cy="7973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053507F-AC09-B1B7-F974-7FC1B45C78C2}"/>
              </a:ext>
            </a:extLst>
          </p:cNvPr>
          <p:cNvSpPr txBox="1"/>
          <p:nvPr/>
        </p:nvSpPr>
        <p:spPr>
          <a:xfrm>
            <a:off x="4038600" y="38100"/>
            <a:ext cx="9144000" cy="1031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ts val="7650"/>
              </a:lnSpc>
            </a:pPr>
            <a:r>
              <a:rPr lang="en-US" sz="6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Payment Method Analysis</a:t>
            </a:r>
            <a:endParaRPr lang="en-US" sz="6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053507F-AC09-B1B7-F974-7FC1B45C78C2}"/>
              </a:ext>
            </a:extLst>
          </p:cNvPr>
          <p:cNvSpPr txBox="1"/>
          <p:nvPr/>
        </p:nvSpPr>
        <p:spPr>
          <a:xfrm>
            <a:off x="4038600" y="38100"/>
            <a:ext cx="9144000" cy="1031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ts val="7650"/>
              </a:lnSpc>
            </a:pPr>
            <a:r>
              <a:rPr lang="en-US" sz="6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Demographic Breakdown</a:t>
            </a:r>
            <a:endParaRPr lang="en-US" sz="6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42C03844-7ED0-079A-6963-D71AA870E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037248"/>
            <a:ext cx="13241650" cy="8297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8947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053507F-AC09-B1B7-F974-7FC1B45C78C2}"/>
              </a:ext>
            </a:extLst>
          </p:cNvPr>
          <p:cNvSpPr txBox="1"/>
          <p:nvPr/>
        </p:nvSpPr>
        <p:spPr>
          <a:xfrm>
            <a:off x="4038600" y="38100"/>
            <a:ext cx="9144000" cy="1031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ts val="7650"/>
              </a:lnSpc>
            </a:pPr>
            <a:r>
              <a:rPr lang="en-US" sz="6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Categories Preference </a:t>
            </a:r>
            <a:endParaRPr lang="en-US" sz="6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28AB859-8012-FD5A-8765-644006284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962" y="1485900"/>
            <a:ext cx="13737438" cy="8607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348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053507F-AC09-B1B7-F974-7FC1B45C78C2}"/>
              </a:ext>
            </a:extLst>
          </p:cNvPr>
          <p:cNvSpPr txBox="1"/>
          <p:nvPr/>
        </p:nvSpPr>
        <p:spPr>
          <a:xfrm>
            <a:off x="4038600" y="38100"/>
            <a:ext cx="9144000" cy="1031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ts val="7650"/>
              </a:lnSpc>
            </a:pPr>
            <a:r>
              <a:rPr lang="en-US" sz="6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Geographic Impact</a:t>
            </a:r>
            <a:endParaRPr lang="en-US" sz="6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BAF75686-EC5D-0D36-1CA5-BC80A535A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226698"/>
            <a:ext cx="14097000" cy="8833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5636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308</Words>
  <Application>Microsoft Macintosh PowerPoint</Application>
  <PresentationFormat>Custom</PresentationFormat>
  <Paragraphs>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Roboto</vt:lpstr>
      <vt:lpstr>Arial</vt:lpstr>
      <vt:lpstr>Times New Roman</vt:lpstr>
      <vt:lpstr>Agrandir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2</cp:revision>
  <dcterms:created xsi:type="dcterms:W3CDTF">2006-08-16T00:00:00Z</dcterms:created>
  <dcterms:modified xsi:type="dcterms:W3CDTF">2023-12-03T08:39:35Z</dcterms:modified>
  <dc:identifier>DAF15Gbv_28</dc:identifier>
</cp:coreProperties>
</file>

<file path=docProps/thumbnail.jpeg>
</file>